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0" r:id="rId6"/>
    <p:sldId id="276" r:id="rId7"/>
    <p:sldId id="271" r:id="rId8"/>
    <p:sldId id="261" r:id="rId9"/>
    <p:sldId id="274" r:id="rId10"/>
    <p:sldId id="275" r:id="rId11"/>
    <p:sldId id="262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63" r:id="rId20"/>
    <p:sldId id="273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38" autoAdjust="0"/>
    <p:restoredTop sz="93069"/>
  </p:normalViewPr>
  <p:slideViewPr>
    <p:cSldViewPr snapToGrid="0">
      <p:cViewPr>
        <p:scale>
          <a:sx n="130" d="100"/>
          <a:sy n="130" d="100"/>
        </p:scale>
        <p:origin x="231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4D1DE-6FF7-F048-B9BE-D60C11653B8D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6F4CB-2B57-3B43-98F1-EC67DD4EA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14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グラフの縦軸は正答確率。ロジスティック曲線なので，下方漸近は</a:t>
            </a:r>
            <a:r>
              <a:rPr kumimoji="1" lang="en-US" altLang="ja-JP" dirty="0"/>
              <a:t>0</a:t>
            </a:r>
            <a:r>
              <a:rPr kumimoji="1" lang="ja-JP" altLang="en-US"/>
              <a:t>，上方漸近は</a:t>
            </a:r>
            <a:r>
              <a:rPr kumimoji="1" lang="en-US" altLang="ja-JP" dirty="0"/>
              <a:t>1</a:t>
            </a:r>
            <a:r>
              <a:rPr kumimoji="1" lang="ja-JP" altLang="en-US"/>
              <a:t>（</a:t>
            </a:r>
            <a:r>
              <a:rPr kumimoji="1" lang="en-US" altLang="ja-JP" dirty="0"/>
              <a:t>PC</a:t>
            </a:r>
            <a:r>
              <a:rPr kumimoji="1" lang="ja-JP" altLang="en-US"/>
              <a:t>の浮動小数点の関係で，</a:t>
            </a:r>
            <a:r>
              <a:rPr kumimoji="1" lang="en-US" altLang="ja-JP" dirty="0"/>
              <a:t>0</a:t>
            </a:r>
            <a:r>
              <a:rPr kumimoji="1" lang="ja-JP" altLang="en-US"/>
              <a:t>とか</a:t>
            </a:r>
            <a:r>
              <a:rPr kumimoji="1" lang="en-US" altLang="ja-JP" dirty="0"/>
              <a:t>1</a:t>
            </a:r>
            <a:r>
              <a:rPr kumimoji="1" lang="ja-JP" altLang="en-US"/>
              <a:t>になって計算が破綻したりすることがある）。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6F4CB-2B57-3B43-98F1-EC67DD4EACE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28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Rasch</a:t>
            </a:r>
            <a:r>
              <a:rPr kumimoji="1" lang="ja-JP" altLang="en-US"/>
              <a:t>モデルとの違いを誇張する人もいるが，些末な問題なので，そういった人に会ったら苦笑いしておきましょう。</a:t>
            </a:r>
            <a:endParaRPr kumimoji="1" lang="en-US" altLang="ja-JP" dirty="0"/>
          </a:p>
          <a:p>
            <a:r>
              <a:rPr kumimoji="1" lang="ja-JP" altLang="en-US"/>
              <a:t>日本の試験ではよく</a:t>
            </a:r>
            <a:r>
              <a:rPr kumimoji="1" lang="en-US" altLang="ja-JP" dirty="0"/>
              <a:t>2PLM</a:t>
            </a:r>
            <a:r>
              <a:rPr kumimoji="1" lang="ja-JP" altLang="en-US"/>
              <a:t>が使われている。最近の</a:t>
            </a:r>
            <a:r>
              <a:rPr kumimoji="1" lang="en-US" altLang="ja-JP" dirty="0"/>
              <a:t>PISA</a:t>
            </a:r>
            <a:r>
              <a:rPr kumimoji="1" lang="ja-JP" altLang="en-US"/>
              <a:t>も</a:t>
            </a:r>
            <a:r>
              <a:rPr kumimoji="1" lang="en-US" altLang="ja-JP" dirty="0"/>
              <a:t>2PL</a:t>
            </a:r>
            <a:r>
              <a:rPr kumimoji="1" lang="ja-JP" altLang="en-US"/>
              <a:t>。</a:t>
            </a:r>
            <a:r>
              <a:rPr kumimoji="1" lang="en-US" altLang="ja-JP" dirty="0"/>
              <a:t>NAEP</a:t>
            </a:r>
            <a:r>
              <a:rPr kumimoji="1" lang="ja-JP" altLang="en-US"/>
              <a:t>はたしか</a:t>
            </a:r>
            <a:r>
              <a:rPr kumimoji="1" lang="en-US" altLang="ja-JP" dirty="0"/>
              <a:t>3PL</a:t>
            </a:r>
            <a:r>
              <a:rPr kumimoji="1" lang="ja-JP" altLang="en-US"/>
              <a:t>。アメリカ人は</a:t>
            </a:r>
            <a:r>
              <a:rPr kumimoji="1" lang="en-US" altLang="ja-JP" dirty="0"/>
              <a:t>3PL</a:t>
            </a:r>
            <a:r>
              <a:rPr kumimoji="1" lang="ja-JP" altLang="en-US"/>
              <a:t>が好きらしい。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6F4CB-2B57-3B43-98F1-EC67DD4EACE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68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結構</a:t>
            </a:r>
            <a:r>
              <a:rPr kumimoji="1" lang="en-US" altLang="ja-JP" dirty="0"/>
              <a:t>Web</a:t>
            </a:r>
            <a:r>
              <a:rPr kumimoji="1" lang="ja-JP" altLang="en-US"/>
              <a:t>記事とかをみてると，めちゃくちゃふっとんだパラメタがでてるのに</a:t>
            </a:r>
            <a:r>
              <a:rPr kumimoji="1" lang="en-US" altLang="ja-JP" dirty="0"/>
              <a:t>GO</a:t>
            </a:r>
            <a:r>
              <a:rPr kumimoji="1" lang="ja-JP" altLang="en-US"/>
              <a:t>サイン出したりしてて，おいおいってなる。</a:t>
            </a:r>
            <a:endParaRPr kumimoji="1" lang="en-US" altLang="ja-JP" dirty="0"/>
          </a:p>
          <a:p>
            <a:r>
              <a:rPr kumimoji="1" lang="ja-JP" altLang="en-US"/>
              <a:t>通常のモデルのパラメタ推定とは異なり，教育測定，あるいはテストアドミニストレーションならではの工夫が必要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6F4CB-2B57-3B43-98F1-EC67DD4EACE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56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46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277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20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3301"/>
            <a:ext cx="7886700" cy="595472"/>
          </a:xfrm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2540"/>
            <a:ext cx="7886700" cy="4904423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81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3672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38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94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78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99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29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20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49" y="6356351"/>
            <a:ext cx="5644929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37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683FC3-697B-4349-8792-102F934E5B6F}"/>
              </a:ext>
            </a:extLst>
          </p:cNvPr>
          <p:cNvSpPr/>
          <p:nvPr userDrawn="1"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1499" y="191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DBB25-C504-48CE-AD21-66B001DFD4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633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://www.j-cat.org/html/ja/pages/interpr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7C8F5-F90C-47B8-9F85-E44E05BC7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781" y="1041400"/>
            <a:ext cx="8574437" cy="2387600"/>
          </a:xfrm>
        </p:spPr>
        <p:txBody>
          <a:bodyPr/>
          <a:lstStyle/>
          <a:p>
            <a:r>
              <a:rPr kumimoji="1" lang="en-US" altLang="ja-JP" sz="8800" b="1" dirty="0">
                <a:solidFill>
                  <a:schemeClr val="accent1"/>
                </a:solidFill>
              </a:rPr>
              <a:t>R</a:t>
            </a:r>
            <a:r>
              <a:rPr kumimoji="1" lang="ja-JP" altLang="en-US" dirty="0"/>
              <a:t>による</a:t>
            </a:r>
            <a:br>
              <a:rPr kumimoji="1" lang="en-US" altLang="ja-JP" dirty="0"/>
            </a:br>
            <a:r>
              <a:rPr kumimoji="1" lang="ja-JP" altLang="en-US" b="1" dirty="0"/>
              <a:t>多母集団</a:t>
            </a:r>
            <a:r>
              <a:rPr kumimoji="1" lang="en-US" altLang="ja-JP" b="1" dirty="0"/>
              <a:t>IRT</a:t>
            </a:r>
            <a:r>
              <a:rPr kumimoji="1" lang="ja-JP" altLang="en-US" dirty="0"/>
              <a:t>分析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8CDD677-53FF-404F-9B5A-A36B27CF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411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42488B-8A40-644D-A815-375C4E30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CAT</a:t>
            </a:r>
            <a:r>
              <a:rPr kumimoji="1" lang="ja-JP" altLang="en-US"/>
              <a:t>のイメージ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F6A96B-211E-474E-9069-48211A3CA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C1DA3F-9AC1-C94D-AD2C-893976D0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04BCE7-77C3-624C-9500-05F4F366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6C18CD-B7FA-4D4A-B123-DAF4954B904C}"/>
              </a:ext>
            </a:extLst>
          </p:cNvPr>
          <p:cNvSpPr txBox="1"/>
          <p:nvPr/>
        </p:nvSpPr>
        <p:spPr>
          <a:xfrm>
            <a:off x="0" y="6470730"/>
            <a:ext cx="5460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>
                <a:hlinkClick r:id="rId2"/>
              </a:rPr>
              <a:t>http://www.j-cat.org/html/ja/pages/interpret.html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C4FEB7-29C8-2043-A249-125751FEE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7" y="1206620"/>
            <a:ext cx="4087733" cy="233584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3A01487-CE99-9E4A-9A34-8CBBB5DE6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66" y="3595948"/>
            <a:ext cx="4087733" cy="2667000"/>
          </a:xfrm>
          <a:prstGeom prst="rect">
            <a:avLst/>
          </a:prstGeom>
        </p:spPr>
      </p:pic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912BE6B-2D59-E94A-B4CC-EBB24A88FA59}"/>
              </a:ext>
            </a:extLst>
          </p:cNvPr>
          <p:cNvSpPr/>
          <p:nvPr/>
        </p:nvSpPr>
        <p:spPr>
          <a:xfrm>
            <a:off x="4639471" y="2725011"/>
            <a:ext cx="4376342" cy="1999480"/>
          </a:xfrm>
          <a:prstGeom prst="roundRect">
            <a:avLst>
              <a:gd name="adj" fmla="val 598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Stopping Rule</a:t>
            </a:r>
          </a:p>
          <a:p>
            <a:pPr algn="ctr"/>
            <a:r>
              <a:rPr kumimoji="1" lang="en-US" altLang="ja-JP" sz="2400" dirty="0"/>
              <a:t>Item Banking</a:t>
            </a:r>
          </a:p>
          <a:p>
            <a:pPr algn="ctr"/>
            <a:r>
              <a:rPr kumimoji="1" lang="en-US" altLang="ja-JP" sz="2400" dirty="0"/>
              <a:t>Item Selection</a:t>
            </a:r>
          </a:p>
          <a:p>
            <a:pPr algn="ctr"/>
            <a:r>
              <a:rPr kumimoji="1" lang="en-US" altLang="ja-JP" sz="2400" dirty="0"/>
              <a:t>Statistical Curtailment</a:t>
            </a:r>
          </a:p>
          <a:p>
            <a:pPr algn="ctr"/>
            <a:r>
              <a:rPr kumimoji="1" lang="en-US" altLang="ja-JP" sz="2400" dirty="0"/>
              <a:t>Automatic Item Generation</a:t>
            </a:r>
          </a:p>
        </p:txBody>
      </p:sp>
    </p:spTree>
    <p:extLst>
      <p:ext uri="{BB962C8B-B14F-4D97-AF65-F5344CB8AC3E}">
        <p14:creationId xmlns:p14="http://schemas.microsoft.com/office/powerpoint/2010/main" val="37811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709BE1-9262-2E49-9FA0-F0103C84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r>
              <a:rPr kumimoji="1" lang="ja-JP" altLang="en-US"/>
              <a:t>．項目反応理論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B97C3E-9ECA-394E-9083-F60150953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F10BFB-FAF2-CB4D-85CB-ABC14C49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6" y="527125"/>
            <a:ext cx="3700631" cy="2775473"/>
          </a:xfrm>
          <a:prstGeom prst="rect">
            <a:avLst/>
          </a:prstGeom>
        </p:spPr>
      </p:pic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566385-2E44-0642-B71C-FCBA2242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95E243-A21C-AA4B-85C5-45378AC0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83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E699FB-2A6C-5040-84EA-37532438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IRT</a:t>
            </a:r>
            <a:r>
              <a:rPr kumimoji="1" lang="ja-JP" altLang="en-US"/>
              <a:t>の歴史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942EB-C04F-7E42-8364-AD4787FE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ETS</a:t>
            </a:r>
            <a:r>
              <a:rPr kumimoji="1" lang="ja-JP" altLang="en-US"/>
              <a:t>の研究員</a:t>
            </a:r>
            <a:r>
              <a:rPr lang="en-US" altLang="ja-JP" dirty="0"/>
              <a:t>F. M. Lord (1952) </a:t>
            </a:r>
            <a:r>
              <a:rPr lang="ja-JP" altLang="en-US"/>
              <a:t>のモノグラフによって体系化</a:t>
            </a:r>
            <a:endParaRPr lang="en-US" altLang="ja-JP" dirty="0"/>
          </a:p>
          <a:p>
            <a:pPr lvl="1"/>
            <a:r>
              <a:rPr kumimoji="1" lang="ja-JP" altLang="en-US"/>
              <a:t>実はそのまえに</a:t>
            </a:r>
            <a:r>
              <a:rPr kumimoji="1" lang="en-US" altLang="ja-JP" dirty="0" err="1"/>
              <a:t>Tuker</a:t>
            </a:r>
            <a:r>
              <a:rPr kumimoji="1" lang="ja-JP" altLang="en-US"/>
              <a:t>が</a:t>
            </a:r>
            <a:r>
              <a:rPr kumimoji="1" lang="en-US" altLang="ja-JP" dirty="0"/>
              <a:t>IRT</a:t>
            </a:r>
            <a:r>
              <a:rPr kumimoji="1" lang="ja-JP" altLang="en-US"/>
              <a:t>の先駆けとなるアイディアを</a:t>
            </a:r>
            <a:r>
              <a:rPr kumimoji="1" lang="en-US" altLang="ja-JP" dirty="0"/>
              <a:t>1946</a:t>
            </a:r>
            <a:r>
              <a:rPr kumimoji="1" lang="ja-JP" altLang="en-US"/>
              <a:t>年に発表していたが，主要な理論をまとめたのは</a:t>
            </a:r>
            <a:r>
              <a:rPr kumimoji="1" lang="en-US" altLang="ja-JP" dirty="0"/>
              <a:t>Lord</a:t>
            </a:r>
            <a:r>
              <a:rPr kumimoji="1" lang="ja-JP" altLang="en-US"/>
              <a:t>の功績が大きい。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en-US" altLang="ja-JP" dirty="0"/>
              <a:t>1960~70</a:t>
            </a:r>
            <a:r>
              <a:rPr lang="ja-JP" altLang="en-US"/>
              <a:t>年代には主要なモデルはほとんど完成されていた。</a:t>
            </a:r>
            <a:endParaRPr lang="en-US" altLang="ja-JP" dirty="0"/>
          </a:p>
          <a:p>
            <a:pPr lvl="1"/>
            <a:r>
              <a:rPr kumimoji="1" lang="en-US" altLang="ja-JP" dirty="0"/>
              <a:t> </a:t>
            </a:r>
            <a:r>
              <a:rPr kumimoji="1" lang="en-US" altLang="ja-JP" dirty="0">
                <a:solidFill>
                  <a:schemeClr val="accent5">
                    <a:lumMod val="75000"/>
                  </a:schemeClr>
                </a:solidFill>
              </a:rPr>
              <a:t>1〜3 Parameter Logistic Model </a:t>
            </a:r>
            <a:r>
              <a:rPr kumimoji="1" lang="en-US" altLang="ja-JP" dirty="0"/>
              <a:t>(Lord &amp; Novick, 1968)</a:t>
            </a:r>
          </a:p>
          <a:p>
            <a:pPr lvl="1"/>
            <a:r>
              <a:rPr lang="en-US" altLang="ja-JP" dirty="0"/>
              <a:t>Graded Response Model (</a:t>
            </a:r>
            <a:r>
              <a:rPr lang="en-US" altLang="ja-JP" dirty="0" err="1"/>
              <a:t>Samejima</a:t>
            </a:r>
            <a:r>
              <a:rPr lang="en-US" altLang="ja-JP" dirty="0"/>
              <a:t>, 1969)</a:t>
            </a:r>
          </a:p>
          <a:p>
            <a:pPr lvl="1"/>
            <a:r>
              <a:rPr kumimoji="1" lang="en-US" altLang="ja-JP" dirty="0"/>
              <a:t>Nominal Response</a:t>
            </a:r>
            <a:r>
              <a:rPr lang="en-US" altLang="ja-JP" dirty="0"/>
              <a:t> Model (Bock, 1972)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A41622-D2DA-8F4B-AA38-730AB030C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FA969C9-80B2-8645-AF24-BD02620D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51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65EE3F5D-E117-B843-B1EE-23FC8470C625}"/>
              </a:ext>
            </a:extLst>
          </p:cNvPr>
          <p:cNvSpPr/>
          <p:nvPr/>
        </p:nvSpPr>
        <p:spPr>
          <a:xfrm>
            <a:off x="1735331" y="4493442"/>
            <a:ext cx="5751319" cy="1683521"/>
          </a:xfrm>
          <a:prstGeom prst="roundRect">
            <a:avLst>
              <a:gd name="adj" fmla="val 702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F51E6F9-936A-E34F-802C-3D1F1B1CD0F5}"/>
              </a:ext>
            </a:extLst>
          </p:cNvPr>
          <p:cNvSpPr/>
          <p:nvPr/>
        </p:nvSpPr>
        <p:spPr>
          <a:xfrm>
            <a:off x="1717705" y="1871529"/>
            <a:ext cx="5751319" cy="1683521"/>
          </a:xfrm>
          <a:prstGeom prst="roundRect">
            <a:avLst>
              <a:gd name="adj" fmla="val 702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D5F0D1-EBF1-0C40-BCB9-90466087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基本的なモデル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866184B-04EE-FD4E-A77E-5325C56BC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104" y="1272540"/>
                <a:ext cx="7886700" cy="4904423"/>
              </a:xfrm>
            </p:spPr>
            <p:txBody>
              <a:bodyPr/>
              <a:lstStyle/>
              <a:p>
                <a:r>
                  <a:rPr kumimoji="1" lang="en-US" altLang="ja-JP" dirty="0"/>
                  <a:t>2PLM</a:t>
                </a:r>
                <a:r>
                  <a:rPr kumimoji="1" lang="ja-JP" altLang="en-US"/>
                  <a:t>（</a:t>
                </a:r>
                <a:r>
                  <a:rPr kumimoji="1" lang="en-US" altLang="ja-JP" dirty="0"/>
                  <a:t>NOM</a:t>
                </a:r>
                <a:r>
                  <a:rPr kumimoji="1" lang="ja-JP" altLang="en-US"/>
                  <a:t>）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dirty="0">
                    <a:latin typeface="Cambria Math" panose="02040503050406030204" pitchFamily="18" charset="0"/>
                  </a:rPr>
                  <a:t>D</a:t>
                </a:r>
                <a:r>
                  <a:rPr lang="ja-JP" altLang="en-US" sz="2000">
                    <a:latin typeface="Cambria Math" panose="02040503050406030204" pitchFamily="18" charset="0"/>
                  </a:rPr>
                  <a:t>＝</a:t>
                </a:r>
                <a:r>
                  <a:rPr lang="en-US" altLang="ja-JP" sz="2000" dirty="0">
                    <a:latin typeface="Cambria Math" panose="02040503050406030204" pitchFamily="18" charset="0"/>
                  </a:rPr>
                  <a:t>1.702</a:t>
                </a:r>
                <a:r>
                  <a:rPr lang="ja-JP" altLang="en-US" sz="2000" i="1">
                    <a:latin typeface="Cambria Math" panose="02040503050406030204" pitchFamily="18" charset="0"/>
                  </a:rPr>
                  <a:t>のときに以下の正規累積モデルによく近似する</a:t>
                </a:r>
                <a:r>
                  <a:rPr lang="en-US" altLang="ja-JP" sz="2000" dirty="0">
                    <a:latin typeface="Cambria Math" panose="02040503050406030204" pitchFamily="18" charset="0"/>
                  </a:rPr>
                  <a:t>(</a:t>
                </a:r>
                <a:r>
                  <a:rPr lang="ja-JP" altLang="en-US" sz="2000">
                    <a:latin typeface="Cambria Math" panose="02040503050406030204" pitchFamily="18" charset="0"/>
                  </a:rPr>
                  <a:t>全体で誤差が</a:t>
                </a:r>
                <a:r>
                  <a:rPr lang="en-US" altLang="ja-JP" sz="2000" dirty="0">
                    <a:latin typeface="Cambria Math" panose="02040503050406030204" pitchFamily="18" charset="0"/>
                  </a:rPr>
                  <a:t>0.01</a:t>
                </a:r>
                <a:r>
                  <a:rPr lang="ja-JP" altLang="en-US" sz="2000">
                    <a:latin typeface="Cambria Math" panose="02040503050406030204" pitchFamily="18" charset="0"/>
                  </a:rPr>
                  <a:t>未満</a:t>
                </a:r>
                <a:r>
                  <a:rPr lang="en-US" altLang="ja-JP" sz="2000" dirty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2000" i="1">
                    <a:latin typeface="Cambria Math" panose="02040503050406030204" pitchFamily="18" charset="0"/>
                  </a:rPr>
                  <a:t>。</a:t>
                </a:r>
                <a:endParaRPr lang="en-US" altLang="ja-JP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p>
                        <m:e>
                          <m:func>
                            <m:funcPr>
                              <m:ctrlPr>
                                <a:rPr lang="en-US" altLang="ja-JP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altLang="ja-JP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ja-JP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US" altLang="ja-JP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ja-JP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ja-JP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ja-JP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ja-JP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ja-JP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866184B-04EE-FD4E-A77E-5325C56BC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104" y="1272540"/>
                <a:ext cx="7886700" cy="4904423"/>
              </a:xfrm>
              <a:blipFill>
                <a:blip r:embed="rId2"/>
                <a:stretch>
                  <a:fillRect l="-1286" t="-2584" b="-48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D52799-1D47-2343-9177-998F4EC2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9FDC592-05B8-F443-A73D-319C6D91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29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DF6BCA-6F11-E441-BE7A-A81E7DFA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8AC9EF-91CC-6F41-AF0A-DA97AE145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2PL</a:t>
            </a:r>
            <a:r>
              <a:rPr kumimoji="1" lang="ja-JP" altLang="en-US"/>
              <a:t>の</a:t>
            </a:r>
            <a:r>
              <a:rPr kumimoji="1" lang="en-US" altLang="ja-JP" dirty="0"/>
              <a:t>ICC</a:t>
            </a:r>
            <a:r>
              <a:rPr kumimoji="1" lang="ja-JP" altLang="en-US"/>
              <a:t>と，確率</a:t>
            </a:r>
            <a:r>
              <a:rPr kumimoji="1" lang="en-US" altLang="ja-JP" dirty="0"/>
              <a:t>0.5</a:t>
            </a:r>
            <a:r>
              <a:rPr kumimoji="1" lang="ja-JP" altLang="en-US"/>
              <a:t>の位置がちょうど</a:t>
            </a:r>
            <a:r>
              <a:rPr kumimoji="1" lang="en-US" altLang="ja-JP" dirty="0"/>
              <a:t>¥theta</a:t>
            </a:r>
            <a:r>
              <a:rPr kumimoji="1" lang="ja-JP" altLang="en-US"/>
              <a:t>と同じになることを示す。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C412AF-7221-D341-AF01-005B38AB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5BEEB3-10B5-0344-8C50-B0E9D265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9D38BF-F488-B142-8F09-7EBDA5F6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11176"/>
            <a:ext cx="8877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9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2230D70-E0E1-E144-98F8-13A1B3D70701}"/>
              </a:ext>
            </a:extLst>
          </p:cNvPr>
          <p:cNvSpPr/>
          <p:nvPr/>
        </p:nvSpPr>
        <p:spPr>
          <a:xfrm>
            <a:off x="555476" y="1158161"/>
            <a:ext cx="7959873" cy="78862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AA37-7F3C-FD4A-BE5C-B2FF4D17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パラメタの推定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C0BAAC6-EDBB-8943-B6DF-FEAE50E45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ja-JP" altLang="en-US">
                    <a:solidFill>
                      <a:schemeClr val="bg1"/>
                    </a:solidFill>
                  </a:rPr>
                  <a:t>受検者のパラメタ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ja-JP" altLang="en-US">
                    <a:solidFill>
                      <a:schemeClr val="bg1"/>
                    </a:solidFill>
                  </a:rPr>
                  <a:t>と項目のパラメタ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ja-JP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ja-JP" altLang="en-US">
                    <a:solidFill>
                      <a:schemeClr val="bg1"/>
                    </a:solidFill>
                  </a:rPr>
                  <a:t>を推定したい。</a:t>
                </a:r>
                <a:endParaRPr kumimoji="1" lang="en-US" altLang="ja-JP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ja-JP" altLang="en-US"/>
                  <a:t>確率モデルが得られているので，最尤推定</a:t>
                </a:r>
                <a:r>
                  <a:rPr lang="en-US" altLang="ja-JP" dirty="0"/>
                  <a:t>or</a:t>
                </a:r>
                <a:r>
                  <a:rPr lang="ja-JP" altLang="en-US"/>
                  <a:t>ベイズ推定をすれば</a:t>
                </a:r>
                <a:r>
                  <a:rPr lang="en-US" altLang="ja-JP" dirty="0"/>
                  <a:t>OK</a:t>
                </a:r>
                <a:r>
                  <a:rPr lang="ja-JP" altLang="en-US"/>
                  <a:t>！</a:t>
                </a:r>
                <a:endParaRPr lang="en-US" altLang="ja-JP" dirty="0"/>
              </a:p>
              <a:p>
                <a:pPr lvl="1"/>
                <a:r>
                  <a:rPr lang="ja-JP" altLang="en-US"/>
                  <a:t>基本的には項目</a:t>
                </a:r>
                <a:r>
                  <a:rPr lang="en-US" altLang="ja-JP" dirty="0"/>
                  <a:t>-&gt; </a:t>
                </a:r>
                <a:r>
                  <a:rPr lang="ja-JP" altLang="en-US"/>
                  <a:t>能力パラメタという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2</a:t>
                </a:r>
                <a:r>
                  <a:rPr lang="ja-JP" altLang="en-US">
                    <a:solidFill>
                      <a:srgbClr val="FF0000"/>
                    </a:solidFill>
                  </a:rPr>
                  <a:t>段階推定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    </a:t>
                </a:r>
                <a:r>
                  <a:rPr lang="ja-JP" altLang="en-US"/>
                  <a:t>（</a:t>
                </a:r>
                <a:r>
                  <a:rPr lang="ja-JP" altLang="en-US" sz="2000"/>
                  <a:t>一緒に最尤推定するのは統計的に一致性がないため</a:t>
                </a:r>
                <a:r>
                  <a:rPr lang="en-US" altLang="ja-JP" sz="2000" dirty="0"/>
                  <a:t>NG</a:t>
                </a:r>
                <a:r>
                  <a:rPr lang="ja-JP" altLang="en-US" sz="2000"/>
                  <a:t>，</a:t>
                </a:r>
                <a:r>
                  <a:rPr lang="en-US" altLang="ja-JP" sz="2000" dirty="0"/>
                  <a:t>MCMC</a:t>
                </a:r>
                <a:r>
                  <a:rPr lang="ja-JP" altLang="en-US" sz="2000"/>
                  <a:t>によるフルベイズなら</a:t>
                </a:r>
                <a:r>
                  <a:rPr lang="en-US" altLang="ja-JP" sz="2000" dirty="0"/>
                  <a:t>OK</a:t>
                </a:r>
                <a:r>
                  <a:rPr lang="ja-JP" altLang="en-US" sz="2000"/>
                  <a:t>）</a:t>
                </a:r>
                <a:r>
                  <a:rPr lang="ja-JP" altLang="en-US"/>
                  <a:t>。</a:t>
                </a:r>
                <a:endParaRPr lang="en-US" altLang="ja-JP" dirty="0"/>
              </a:p>
              <a:p>
                <a:pPr lvl="1"/>
                <a:r>
                  <a:rPr lang="ja-JP" altLang="en-US"/>
                  <a:t>尺度の単位と原点が不定になるので，適当な方法で固定（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の分布</a:t>
                </a:r>
                <a:r>
                  <a:rPr lang="en-US" altLang="ja-JP" dirty="0"/>
                  <a:t> or </a:t>
                </a:r>
                <a:r>
                  <a:rPr lang="ja-JP" altLang="en-US"/>
                  <a:t>パラメタ固定法）。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r>
                  <a:rPr lang="en-US" altLang="ja-JP" dirty="0"/>
                  <a:t>2</a:t>
                </a:r>
                <a:r>
                  <a:rPr lang="ja-JP" altLang="en-US"/>
                  <a:t>値型の同時分布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C0BAAC6-EDBB-8943-B6DF-FEAE50E45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2326" r="-482" b="-341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D170D5-258B-A741-BD49-0D6A8B1FC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7665D2D-7DF6-3444-B427-B3C6D6AF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41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16E7C1-D0DA-3340-A024-D47921B2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D17D33-447B-B04E-BD2F-5FA79CAF5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Theta</a:t>
            </a:r>
            <a:r>
              <a:rPr lang="ja-JP" altLang="en-US"/>
              <a:t>と項目パラメタの尤度関数をプロットする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EE414C-7E9C-8A49-BDB1-BD1AADDE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8806CDA-3B27-6549-BF03-27DD552B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2350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9113860-9CA8-274B-A572-EAD0BD0D8332}"/>
              </a:ext>
            </a:extLst>
          </p:cNvPr>
          <p:cNvSpPr/>
          <p:nvPr/>
        </p:nvSpPr>
        <p:spPr>
          <a:xfrm>
            <a:off x="628648" y="3035543"/>
            <a:ext cx="7959873" cy="43710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DC37DCAD-A41E-4641-85BE-C30F4A6BBE9D}"/>
              </a:ext>
            </a:extLst>
          </p:cNvPr>
          <p:cNvSpPr/>
          <p:nvPr/>
        </p:nvSpPr>
        <p:spPr>
          <a:xfrm>
            <a:off x="628649" y="4212949"/>
            <a:ext cx="7959873" cy="43710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490EA343-72DD-D243-8BF7-08EF5FC62110}"/>
              </a:ext>
            </a:extLst>
          </p:cNvPr>
          <p:cNvSpPr/>
          <p:nvPr/>
        </p:nvSpPr>
        <p:spPr>
          <a:xfrm>
            <a:off x="628648" y="1173322"/>
            <a:ext cx="7959873" cy="83122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27B02A7-9000-DD48-A77F-F7D64BB4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パラメタ推定時の注意点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5A29DD7-6738-CB44-A51A-F44D4DCF6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1018" y="1258629"/>
                <a:ext cx="7797503" cy="4904423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ja-JP" altLang="en-US">
                    <a:solidFill>
                      <a:schemeClr val="bg1"/>
                    </a:solidFill>
                  </a:rPr>
                  <a:t>データの分布に大きな偏りがあったり，標本数が少ないときは，推定が不安定になりがち</a:t>
                </a:r>
                <a:endParaRPr kumimoji="1" lang="en-US" altLang="ja-JP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ja-JP" altLang="en-US"/>
                  <a:t>標準誤差や，常識的な範囲内の数値に収まっているかを確認する。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r>
                  <a:rPr lang="ja-JP" altLang="en-US">
                    <a:solidFill>
                      <a:schemeClr val="bg1"/>
                    </a:solidFill>
                  </a:rPr>
                  <a:t>事前分布の恣意性に注意。</a:t>
                </a:r>
                <a:endParaRPr lang="en-US" altLang="ja-JP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ja-JP" altLang="en-US"/>
                  <a:t>基本的には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ja-JP" altLang="en-US"/>
                  <a:t>事前分布以外は仮定しないのが無難。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r>
                  <a:rPr lang="ja-JP" altLang="en-US">
                    <a:solidFill>
                      <a:schemeClr val="bg1"/>
                    </a:solidFill>
                  </a:rPr>
                  <a:t>数値最適化は頑健な手法を用いた方が良い</a:t>
                </a:r>
                <a:endParaRPr lang="en-US" altLang="ja-JP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ja-JP" altLang="en-US">
                    <a:solidFill>
                      <a:srgbClr val="FF0000"/>
                    </a:solidFill>
                  </a:rPr>
                  <a:t>ニュートン法</a:t>
                </a:r>
                <a:r>
                  <a:rPr lang="ja-JP" altLang="en-US"/>
                  <a:t>は収束回数はすくないが，初期値に鋭敏なので，一変数なら</a:t>
                </a:r>
                <a:r>
                  <a:rPr lang="ja-JP" altLang="en-US">
                    <a:solidFill>
                      <a:srgbClr val="FF0000"/>
                    </a:solidFill>
                  </a:rPr>
                  <a:t>二分法</a:t>
                </a:r>
                <a:r>
                  <a:rPr lang="ja-JP" altLang="en-US"/>
                  <a:t>がおすすめ。多変数であっても，いくつかの方法を試せる関数を使うべし。</a:t>
                </a:r>
                <a:endParaRPr lang="en-US" altLang="ja-JP" dirty="0"/>
              </a:p>
              <a:p>
                <a:pPr lvl="1"/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5A29DD7-6738-CB44-A51A-F44D4DCF6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1018" y="1258629"/>
                <a:ext cx="7797503" cy="4904423"/>
              </a:xfrm>
              <a:blipFill>
                <a:blip r:embed="rId3"/>
                <a:stretch>
                  <a:fillRect l="-1301" t="-2584" r="-50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AA03E0-A7FF-2C45-9EEA-942BB014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1C1DEF4-B65F-B444-89C3-88F6B0EA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23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3C103A-A306-2B4D-A0E0-FC64F275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テスト特性曲線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112D08-252B-0F47-A0C0-7A6F1CAEE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項目特性曲線の全項目についての総和</a:t>
            </a:r>
            <a:endParaRPr kumimoji="1" lang="en-US" altLang="ja-JP" dirty="0"/>
          </a:p>
          <a:p>
            <a:r>
              <a:rPr kumimoji="1" lang="ja-JP" altLang="en-US"/>
              <a:t>期待テスト得点（</a:t>
            </a:r>
            <a:r>
              <a:rPr kumimoji="1" lang="en-US" altLang="ja-JP" dirty="0"/>
              <a:t>IRT</a:t>
            </a:r>
            <a:r>
              <a:rPr kumimoji="1" lang="ja-JP" altLang="en-US"/>
              <a:t>における真の得点）が分かる。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0A3773-8BC9-8C48-BC1B-E82E25BA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63E9A26-A798-8745-A511-56E71BC8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193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C74CD9-7744-A34A-B775-FA62F185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/>
              <a:t>．</a:t>
            </a:r>
            <a:r>
              <a:rPr lang="en-US" altLang="ja-JP" dirty="0"/>
              <a:t>IRT</a:t>
            </a:r>
            <a:r>
              <a:rPr lang="ja-JP" altLang="en-US"/>
              <a:t>分析</a:t>
            </a:r>
            <a:r>
              <a:rPr lang="en-US" altLang="ja-JP" dirty="0"/>
              <a:t> by R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5476FD-9DFC-1D47-8740-AB5764555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50E361-CCDE-414D-97B0-70301047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99362E4-C1A4-1A48-8659-B699A499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3699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EA5CDE-F657-4677-93CC-3029E6E5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010075-D195-4F4D-B84A-4006FFD41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2540"/>
            <a:ext cx="4519820" cy="4904423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 </a:t>
            </a:r>
            <a:r>
              <a:rPr kumimoji="1" lang="ja-JP" altLang="en-US">
                <a:solidFill>
                  <a:srgbClr val="ED1BD4"/>
                </a:solidFill>
              </a:rPr>
              <a:t>日アサ</a:t>
            </a:r>
            <a:r>
              <a:rPr kumimoji="1" lang="ja-JP" altLang="en-US"/>
              <a:t>大好き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Psychometrician</a:t>
            </a:r>
            <a:r>
              <a:rPr kumimoji="1" lang="ja-JP" altLang="en-US" sz="1800"/>
              <a:t>見習い</a:t>
            </a:r>
            <a:endParaRPr kumimoji="1" lang="en-US" altLang="ja-JP" sz="1800" dirty="0"/>
          </a:p>
          <a:p>
            <a:endParaRPr kumimoji="1" lang="en-US" altLang="ja-JP" dirty="0"/>
          </a:p>
          <a:p>
            <a:r>
              <a:rPr lang="ja-JP" altLang="en-US"/>
              <a:t>研究員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サンリオピューロランドの隣（</a:t>
            </a:r>
            <a:r>
              <a:rPr lang="en-US" altLang="ja-JP" dirty="0"/>
              <a:t>NOW</a:t>
            </a:r>
            <a:r>
              <a:rPr lang="ja-JP" altLang="en-US"/>
              <a:t>！）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R</a:t>
            </a:r>
            <a:r>
              <a:rPr lang="ja-JP" altLang="en-US"/>
              <a:t>言語がメインで，ごく希に</a:t>
            </a:r>
            <a:r>
              <a:rPr lang="en-US" altLang="ja-JP" dirty="0"/>
              <a:t>Stan</a:t>
            </a:r>
            <a:r>
              <a:rPr lang="ja-JP" altLang="en-US"/>
              <a:t>と</a:t>
            </a:r>
            <a:r>
              <a:rPr lang="en-US" altLang="ja-JP" dirty="0"/>
              <a:t>C++</a:t>
            </a:r>
            <a:r>
              <a:rPr lang="ja-JP" altLang="en-US"/>
              <a:t>をかじる。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662D86-C3B6-1E4F-993A-8162FB98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C718E05-88B9-0443-B90C-33BD57B5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049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3DF259-0A91-954C-9CD1-5E68A3A1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mirt</a:t>
            </a:r>
            <a:r>
              <a:rPr lang="ja-JP" altLang="en-US"/>
              <a:t>パッケージ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697808-D342-8A4B-8D00-EE6934FF8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Phil Chalmers</a:t>
            </a:r>
            <a:r>
              <a:rPr lang="ja-JP" altLang="en-US"/>
              <a:t>らによる多次元</a:t>
            </a:r>
            <a:r>
              <a:rPr lang="en-US" altLang="ja-JP" dirty="0"/>
              <a:t>IRT</a:t>
            </a:r>
            <a:r>
              <a:rPr lang="ja-JP" altLang="en-US"/>
              <a:t>分析用のパッケージ。</a:t>
            </a:r>
            <a:endParaRPr lang="en-US" altLang="ja-JP" dirty="0"/>
          </a:p>
          <a:p>
            <a:r>
              <a:rPr lang="en-US" altLang="ja-JP" dirty="0"/>
              <a:t>Multidimensional IRT</a:t>
            </a:r>
            <a:r>
              <a:rPr lang="ja-JP" altLang="en-US"/>
              <a:t>なので，多次元</a:t>
            </a:r>
            <a:r>
              <a:rPr lang="en-US" altLang="ja-JP" dirty="0"/>
              <a:t>IRT</a:t>
            </a:r>
            <a:r>
              <a:rPr lang="ja-JP" altLang="en-US"/>
              <a:t>用の分析パッケージだが，下位モデルにあたる一次元</a:t>
            </a:r>
            <a:r>
              <a:rPr lang="en-US" altLang="ja-JP" dirty="0"/>
              <a:t>IRT</a:t>
            </a:r>
            <a:r>
              <a:rPr lang="ja-JP" altLang="en-US"/>
              <a:t>も分析可能</a:t>
            </a:r>
            <a:endParaRPr lang="en-US" altLang="ja-JP" dirty="0"/>
          </a:p>
          <a:p>
            <a:r>
              <a:rPr lang="ja-JP" altLang="en-US"/>
              <a:t>ここがすごいぞ</a:t>
            </a:r>
            <a:r>
              <a:rPr lang="en-US" altLang="ja-JP" dirty="0" err="1"/>
              <a:t>mirt</a:t>
            </a:r>
            <a:r>
              <a:rPr lang="ja-JP" altLang="en-US"/>
              <a:t>！</a:t>
            </a:r>
            <a:endParaRPr lang="en-US" altLang="ja-JP" dirty="0"/>
          </a:p>
          <a:p>
            <a:pPr lvl="1"/>
            <a:r>
              <a:rPr lang="ja-JP" altLang="en-US"/>
              <a:t>計算負荷の高い積分計算の部分などを</a:t>
            </a:r>
            <a:r>
              <a:rPr lang="en-US" altLang="ja-JP" dirty="0"/>
              <a:t>C++</a:t>
            </a:r>
            <a:r>
              <a:rPr lang="ja-JP" altLang="en-US"/>
              <a:t>で記述しているため高速！</a:t>
            </a:r>
            <a:endParaRPr lang="en-US" altLang="ja-JP" dirty="0"/>
          </a:p>
          <a:p>
            <a:pPr lvl="1"/>
            <a:r>
              <a:rPr lang="ja-JP" altLang="en-US"/>
              <a:t>対応しているモデル，推定方法などが，現行のパッケージの中でもかなり充実（</a:t>
            </a:r>
            <a:r>
              <a:rPr lang="en-US" altLang="ja-JP" dirty="0" err="1"/>
              <a:t>ltm</a:t>
            </a:r>
            <a:r>
              <a:rPr lang="en-US" altLang="ja-JP" dirty="0"/>
              <a:t>, </a:t>
            </a:r>
            <a:r>
              <a:rPr lang="en-US" altLang="ja-JP" dirty="0" err="1"/>
              <a:t>irtoys</a:t>
            </a:r>
            <a:r>
              <a:rPr lang="en-US" altLang="ja-JP" dirty="0"/>
              <a:t>, TAM</a:t>
            </a:r>
            <a:r>
              <a:rPr lang="ja-JP" altLang="en-US"/>
              <a:t>など比較）。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AA7A31-657A-ED40-BE7A-5D1E73FC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F12D255-110A-974C-A2DA-51B7B08E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358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B8ABE2-C82D-1D48-997C-1C53F596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79F67C-2AE2-124C-A031-5ABCF7407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2087F9-6F54-F44C-8B9F-96CC47FE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1A81F5B-F6EA-D441-8D1C-648250D0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5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79FD8F-78EC-4639-8A97-5EEBF937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Direct Marketing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61C731-C9B6-4517-A8DA-88AA7F985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加藤・川端・山田 </a:t>
            </a:r>
            <a:r>
              <a:rPr kumimoji="1" lang="en-US" altLang="ja-JP" dirty="0"/>
              <a:t>(2014). R</a:t>
            </a:r>
            <a:r>
              <a:rPr kumimoji="1" lang="ja-JP" altLang="en-US" dirty="0"/>
              <a:t>による項目反応理論</a:t>
            </a:r>
            <a:r>
              <a:rPr kumimoji="1" lang="ja-JP" altLang="en-US"/>
              <a:t>　オーム社</a:t>
            </a:r>
            <a:endParaRPr kumimoji="1" lang="en-US" altLang="ja-JP" dirty="0"/>
          </a:p>
          <a:p>
            <a:endParaRPr kumimoji="1" lang="en-US" altLang="ja-JP" dirty="0"/>
          </a:p>
          <a:p>
            <a:pPr lvl="1"/>
            <a:r>
              <a:rPr kumimoji="1" lang="ja-JP" altLang="en-US" dirty="0"/>
              <a:t>（おそらく）日本で一番</a:t>
            </a:r>
            <a:r>
              <a:rPr kumimoji="1" lang="en-US" altLang="ja-JP" sz="2800" b="1" dirty="0"/>
              <a:t>IRT</a:t>
            </a:r>
            <a:r>
              <a:rPr kumimoji="1" lang="ja-JP" altLang="en-US" sz="2800" b="1" dirty="0"/>
              <a:t>の実践</a:t>
            </a:r>
            <a:r>
              <a:rPr kumimoji="1" lang="ja-JP" altLang="en-US" dirty="0"/>
              <a:t>に精通している著者による</a:t>
            </a:r>
            <a:r>
              <a:rPr kumimoji="1" lang="ja-JP" altLang="en-US" sz="2800" b="1" dirty="0">
                <a:solidFill>
                  <a:srgbClr val="C00000"/>
                </a:solidFill>
              </a:rPr>
              <a:t>項目反応</a:t>
            </a:r>
            <a:r>
              <a:rPr kumimoji="1" lang="ja-JP" altLang="en-US" sz="2800" b="1">
                <a:solidFill>
                  <a:srgbClr val="C00000"/>
                </a:solidFill>
              </a:rPr>
              <a:t>理論</a:t>
            </a:r>
            <a:r>
              <a:rPr kumimoji="1" lang="ja-JP" altLang="en-US"/>
              <a:t>の専門書。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IRT</a:t>
            </a:r>
            <a:r>
              <a:rPr kumimoji="1" lang="ja-JP" altLang="en-US" dirty="0"/>
              <a:t>の基本的なモデル</a:t>
            </a:r>
            <a:r>
              <a:rPr kumimoji="1" lang="ja-JP" altLang="en-US"/>
              <a:t>である</a:t>
            </a:r>
            <a:r>
              <a:rPr kumimoji="1" lang="ja-JP" altLang="en-US" sz="2800" b="1"/>
              <a:t>一次元</a:t>
            </a:r>
            <a:r>
              <a:rPr kumimoji="1" lang="en-US" altLang="ja-JP" sz="2800" b="1" dirty="0"/>
              <a:t>IRT</a:t>
            </a:r>
            <a:r>
              <a:rPr kumimoji="1" lang="ja-JP" altLang="en-US" sz="2800" b="1"/>
              <a:t>モデル</a:t>
            </a:r>
            <a:r>
              <a:rPr kumimoji="1" lang="ja-JP" altLang="en-US"/>
              <a:t>を</a:t>
            </a:r>
            <a:r>
              <a:rPr kumimoji="1" lang="ja-JP" altLang="en-US" dirty="0"/>
              <a:t>中心に，パラメタ推定，等化など，実践で必要な知識を重点的に</a:t>
            </a:r>
            <a:r>
              <a:rPr kumimoji="1" lang="ja-JP" altLang="en-US"/>
              <a:t>網羅。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TYT</a:t>
            </a:r>
            <a:r>
              <a:rPr kumimoji="1" lang="ja-JP" altLang="en-US" dirty="0"/>
              <a:t>本よりもわかりやすい（個人談）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22E5D40-94FA-4B4F-B9CF-91579DBE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25" y="4750177"/>
            <a:ext cx="1351225" cy="1908873"/>
          </a:xfrm>
          <a:prstGeom prst="rect">
            <a:avLst/>
          </a:prstGeom>
        </p:spPr>
      </p:pic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5912791-3E05-3447-905B-A2D04852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06A582-CD21-EC45-8676-7374AA0B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58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80439B-29F2-4074-9946-75C4498B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IRT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5A0F38-191F-4744-ADB8-0723B6D3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/>
              <a:t>受検者が</a:t>
            </a:r>
            <a:r>
              <a:rPr kumimoji="1" lang="ja-JP" altLang="en-US" b="1"/>
              <a:t>テスト</a:t>
            </a:r>
            <a:r>
              <a:rPr kumimoji="1" lang="ja-JP" altLang="en-US" sz="2400"/>
              <a:t>（学力検査</a:t>
            </a:r>
            <a:r>
              <a:rPr lang="en-US" altLang="ja-JP" sz="2400" dirty="0"/>
              <a:t>,</a:t>
            </a:r>
            <a:r>
              <a:rPr kumimoji="1" lang="ja-JP" altLang="en-US" sz="2400"/>
              <a:t>試験</a:t>
            </a:r>
            <a:r>
              <a:rPr kumimoji="1" lang="en-US" altLang="ja-JP" sz="2400" dirty="0"/>
              <a:t>,</a:t>
            </a:r>
            <a:r>
              <a:rPr kumimoji="1" lang="ja-JP" altLang="en-US" sz="2400"/>
              <a:t>アンケート</a:t>
            </a:r>
            <a:r>
              <a:rPr kumimoji="1" lang="en-US" altLang="ja-JP" sz="2400" dirty="0"/>
              <a:t>etc...</a:t>
            </a:r>
            <a:r>
              <a:rPr kumimoji="1" lang="ja-JP" altLang="en-US" sz="2400"/>
              <a:t>）に回答したデータから，個人や集団の</a:t>
            </a:r>
            <a:r>
              <a:rPr kumimoji="1" lang="ja-JP" altLang="en-US" b="1"/>
              <a:t>潜在変数</a:t>
            </a:r>
            <a:r>
              <a:rPr kumimoji="1" lang="ja-JP" altLang="en-US" sz="2400"/>
              <a:t>（学力</a:t>
            </a:r>
            <a:r>
              <a:rPr kumimoji="1" lang="en-US" altLang="ja-JP" sz="2400" dirty="0"/>
              <a:t>, </a:t>
            </a:r>
            <a:r>
              <a:rPr kumimoji="1" lang="ja-JP" altLang="en-US" sz="2400"/>
              <a:t>能力</a:t>
            </a:r>
            <a:r>
              <a:rPr kumimoji="1" lang="en-US" altLang="ja-JP" sz="2400" dirty="0"/>
              <a:t>, </a:t>
            </a:r>
            <a:r>
              <a:rPr kumimoji="1" lang="ja-JP" altLang="en-US" sz="2400"/>
              <a:t>特性</a:t>
            </a:r>
            <a:r>
              <a:rPr lang="ja-JP" altLang="en-US" sz="2400"/>
              <a:t>）</a:t>
            </a:r>
            <a:r>
              <a:rPr kumimoji="1" lang="ja-JP" altLang="en-US" sz="2400"/>
              <a:t>や</a:t>
            </a:r>
            <a:r>
              <a:rPr kumimoji="1" lang="ja-JP" altLang="en-US" b="1"/>
              <a:t>項目</a:t>
            </a:r>
            <a:r>
              <a:rPr kumimoji="1" lang="ja-JP" altLang="en-US" sz="2400"/>
              <a:t>自体の特性</a:t>
            </a:r>
            <a:r>
              <a:rPr lang="en-US" altLang="ja-JP" sz="2400" dirty="0"/>
              <a:t>(</a:t>
            </a:r>
            <a:r>
              <a:rPr lang="ja-JP" altLang="en-US" sz="2400"/>
              <a:t>難しさなど</a:t>
            </a:r>
            <a:r>
              <a:rPr lang="en-US" altLang="ja-JP" sz="2400" dirty="0"/>
              <a:t>)</a:t>
            </a:r>
            <a:r>
              <a:rPr kumimoji="1" lang="ja-JP" altLang="en-US" sz="2400"/>
              <a:t>を推定する。</a:t>
            </a:r>
            <a:endParaRPr kumimoji="1" lang="en-US" altLang="ja-JP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6D77BC4-00EA-9445-988B-04F3C00D264E}"/>
                  </a:ext>
                </a:extLst>
              </p:cNvPr>
              <p:cNvSpPr txBox="1"/>
              <p:nvPr/>
            </p:nvSpPr>
            <p:spPr>
              <a:xfrm>
                <a:off x="322903" y="2723995"/>
                <a:ext cx="3620447" cy="113178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/>
                  <a:t>2-parameter logistic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model</a:t>
                </a:r>
              </a:p>
              <a:p>
                <a:pPr algn="ctr"/>
                <a:endParaRPr lang="en-US" altLang="ja-JP" sz="900" dirty="0"/>
              </a:p>
              <a:p>
                <a:pPr algn="ctr"/>
                <a:r>
                  <a:rPr lang="en-US" altLang="ja-JP" sz="2400" i="1" dirty="0">
                    <a:effectLst/>
                    <a:ea typeface="Cambria Math" panose="020F0502020204030204" pitchFamily="34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2400" i="1">
                            <a:effectLst/>
                            <a:latin typeface="Cambria Math" panose="02040503050406030204" pitchFamily="18" charset="0"/>
                            <a:ea typeface="Cambria Math" panose="020F0502020204030204" pitchFamily="34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effectLst/>
                            <a:latin typeface="Cambria Math" panose="020F0502020204030204" pitchFamily="34" charset="0"/>
                            <a:ea typeface="游明朝" panose="020B0604020202020204" pitchFamily="34" charset="0"/>
                            <a:cs typeface="Times New Roman" panose="020F0502020204030204" pitchFamily="34" charset="0"/>
                          </a:rPr>
                          <m:t>𝜃</m:t>
                        </m:r>
                      </m:e>
                    </m:d>
                    <m:r>
                      <a:rPr lang="en-US" altLang="ja-JP" sz="2400">
                        <a:effectLst/>
                        <a:latin typeface="Cambria Math" panose="020F0502020204030204" pitchFamily="34" charset="0"/>
                        <a:ea typeface="游明朝" panose="020B0604020202020204" pitchFamily="34" charset="0"/>
                        <a:cs typeface="Times New Roman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ja-JP" altLang="ja-JP" sz="2400" i="1">
                            <a:effectLst/>
                            <a:latin typeface="Cambria Math" panose="02040503050406030204" pitchFamily="18" charset="0"/>
                            <a:ea typeface="Cambria Math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F0502020204030204" pitchFamily="34" charset="0"/>
                            <a:ea typeface="游明朝" panose="020B0604020202020204" pitchFamily="34" charset="0"/>
                            <a:cs typeface="Times New Roman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effectLst/>
                            <a:latin typeface="Cambria Math" panose="020F0502020204030204" pitchFamily="34" charset="0"/>
                            <a:ea typeface="游明朝" panose="020B0604020202020204" pitchFamily="34" charset="0"/>
                            <a:cs typeface="Times New Roman" panose="020F0502020204030204" pitchFamily="34" charset="0"/>
                          </a:rPr>
                          <m:t>1+</m:t>
                        </m:r>
                        <m:func>
                          <m:funcPr>
                            <m:ctrlPr>
                              <a:rPr lang="ja-JP" altLang="ja-JP" sz="2400" i="1">
                                <a:effectLst/>
                                <a:latin typeface="Cambria Math" panose="02040503050406030204" pitchFamily="18" charset="0"/>
                                <a:ea typeface="Cambria Math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effectLst/>
                                <a:latin typeface="Cambria Math" panose="020F0502020204030204" pitchFamily="34" charset="0"/>
                                <a:ea typeface="游明朝" panose="020B0604020202020204" pitchFamily="34" charset="0"/>
                                <a:cs typeface="Times New Roman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ja-JP" altLang="ja-JP" sz="2400" i="1">
                                    <a:effectLst/>
                                    <a:latin typeface="Cambria Math" panose="02040503050406030204" pitchFamily="18" charset="0"/>
                                    <a:ea typeface="Cambria Math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effectLst/>
                                    <a:latin typeface="Cambria Math" panose="020F0502020204030204" pitchFamily="34" charset="0"/>
                                    <a:ea typeface="游明朝" panose="020B0604020202020204" pitchFamily="34" charset="0"/>
                                    <a:cs typeface="Times New Roman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ja-JP" sz="2400" b="1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游明朝" panose="020B0604020202020204" pitchFamily="34" charset="0"/>
                                    <a:cs typeface="Times New Roman" panose="020F0502020204030204" pitchFamily="34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ja-JP" altLang="ja-JP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F0502020204030204" pitchFamily="34" charset="0"/>
                                        <a:ea typeface="游明朝" panose="020B0604020202020204" pitchFamily="34" charset="0"/>
                                        <a:cs typeface="Times New Roman" panose="020F0502020204030204" pitchFamily="34" charset="0"/>
                                      </a:rPr>
                                      <m:t>𝜽</m:t>
                                    </m:r>
                                    <m:r>
                                      <a:rPr lang="en-US" altLang="ja-JP" sz="2400" i="1">
                                        <a:effectLst/>
                                        <a:latin typeface="Cambria Math" panose="020F0502020204030204" pitchFamily="34" charset="0"/>
                                        <a:ea typeface="游明朝" panose="020B0604020202020204" pitchFamily="34" charset="0"/>
                                        <a:cs typeface="Times New Roman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altLang="ja-JP" sz="24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游明朝" panose="020B0604020202020204" pitchFamily="34" charset="0"/>
                                        <a:cs typeface="Times New Roman" panose="020F0502020204030204" pitchFamily="34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ja-JP" altLang="ja-JP" sz="1600">
                    <a:effectLst/>
                  </a:rPr>
                  <a:t> </a:t>
                </a:r>
                <a:endParaRPr lang="en-US" altLang="ja-JP" sz="1600" dirty="0">
                  <a:effectLst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6D77BC4-00EA-9445-988B-04F3C00D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3" y="2723995"/>
                <a:ext cx="3620447" cy="1131785"/>
              </a:xfrm>
              <a:prstGeom prst="rect">
                <a:avLst/>
              </a:prstGeom>
              <a:blipFill>
                <a:blip r:embed="rId3"/>
                <a:stretch>
                  <a:fillRect l="-1045" t="-2198" r="-10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55D2E99-7AAB-8D4C-98B2-F76D696E18F0}"/>
                  </a:ext>
                </a:extLst>
              </p:cNvPr>
              <p:cNvSpPr txBox="1"/>
              <p:nvPr/>
            </p:nvSpPr>
            <p:spPr>
              <a:xfrm>
                <a:off x="1015270" y="4257778"/>
                <a:ext cx="2318787" cy="107721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ja-JP" sz="1600" i="1" dirty="0"/>
                  <a:t>P</a:t>
                </a:r>
                <a:r>
                  <a:rPr lang="en-US" altLang="ja-JP" sz="1600" dirty="0"/>
                  <a:t>…</a:t>
                </a:r>
                <a:r>
                  <a:rPr lang="ja-JP" altLang="en-US" sz="1600" dirty="0"/>
                  <a:t>正答確率</a:t>
                </a:r>
                <a:endParaRPr lang="en-US" altLang="ja-JP" sz="1600" dirty="0"/>
              </a:p>
              <a:p>
                <a14:m>
                  <m:oMath xmlns:m="http://schemas.openxmlformats.org/officeDocument/2006/math">
                    <m:r>
                      <a:rPr lang="en-US" altLang="ja-JP" sz="16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ja-JP" sz="1600" dirty="0"/>
                  <a:t>…</a:t>
                </a:r>
                <a:r>
                  <a:rPr lang="ja-JP" altLang="en-US" sz="1600" dirty="0"/>
                  <a:t>受検者の</a:t>
                </a:r>
                <a:r>
                  <a:rPr lang="ja-JP" altLang="en-US" sz="1600" b="1" dirty="0"/>
                  <a:t>能力</a:t>
                </a:r>
                <a:endParaRPr lang="en-US" altLang="ja-JP" sz="1600" b="1" dirty="0"/>
              </a:p>
              <a:p>
                <a:r>
                  <a:rPr lang="en-US" altLang="ja-JP" sz="1600" b="1" i="1" dirty="0"/>
                  <a:t>b</a:t>
                </a:r>
                <a:r>
                  <a:rPr lang="en-US" altLang="ja-JP" sz="1600" dirty="0"/>
                  <a:t>…</a:t>
                </a:r>
                <a:r>
                  <a:rPr lang="ja-JP" altLang="en-US" sz="1600" dirty="0"/>
                  <a:t>項目</a:t>
                </a:r>
                <a:r>
                  <a:rPr lang="ja-JP" altLang="en-US" sz="1600" b="1" dirty="0"/>
                  <a:t>困難度</a:t>
                </a:r>
                <a:endParaRPr lang="en-US" altLang="ja-JP" sz="1600" b="1" dirty="0"/>
              </a:p>
              <a:p>
                <a:r>
                  <a:rPr lang="en-US" altLang="ja-JP" sz="1600" b="1" i="1" dirty="0"/>
                  <a:t>a</a:t>
                </a:r>
                <a:r>
                  <a:rPr lang="en-US" altLang="ja-JP" sz="1600" dirty="0"/>
                  <a:t>…</a:t>
                </a:r>
                <a:r>
                  <a:rPr lang="ja-JP" altLang="en-US" sz="1600" dirty="0"/>
                  <a:t>項目</a:t>
                </a:r>
                <a:r>
                  <a:rPr lang="ja-JP" altLang="en-US" sz="1600" b="1" dirty="0"/>
                  <a:t>識別力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55D2E99-7AAB-8D4C-98B2-F76D696E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70" y="4257778"/>
                <a:ext cx="2318787" cy="1077218"/>
              </a:xfrm>
              <a:prstGeom prst="rect">
                <a:avLst/>
              </a:prstGeom>
              <a:blipFill>
                <a:blip r:embed="rId4"/>
                <a:stretch>
                  <a:fillRect l="-1087" t="-2326" b="-8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角丸四角形 24">
            <a:extLst>
              <a:ext uri="{FF2B5EF4-FFF2-40B4-BE49-F238E27FC236}">
                <a16:creationId xmlns:a16="http://schemas.microsoft.com/office/drawing/2014/main" id="{EEABCE51-C9DE-E943-B982-476A60C346E5}"/>
              </a:ext>
            </a:extLst>
          </p:cNvPr>
          <p:cNvSpPr/>
          <p:nvPr/>
        </p:nvSpPr>
        <p:spPr>
          <a:xfrm>
            <a:off x="331443" y="5454179"/>
            <a:ext cx="8482609" cy="1197182"/>
          </a:xfrm>
          <a:prstGeom prst="roundRect">
            <a:avLst>
              <a:gd name="adj" fmla="val 851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テストへの回答の背後にある</a:t>
            </a:r>
            <a:r>
              <a:rPr kumimoji="1" lang="ja-JP" altLang="en-US" sz="3200" b="1" dirty="0"/>
              <a:t>能力</a:t>
            </a:r>
            <a:r>
              <a:rPr kumimoji="1" lang="ja-JP" altLang="en-US" sz="2800" dirty="0"/>
              <a:t>を</a:t>
            </a:r>
            <a:endParaRPr kumimoji="1" lang="en-US" altLang="ja-JP" sz="2800" dirty="0"/>
          </a:p>
          <a:p>
            <a:pPr algn="ctr"/>
            <a:r>
              <a:rPr kumimoji="1" lang="ja-JP" altLang="en-US" sz="3200" b="1" dirty="0">
                <a:solidFill>
                  <a:srgbClr val="FF0000"/>
                </a:solidFill>
              </a:rPr>
              <a:t>モデリング</a:t>
            </a:r>
            <a:r>
              <a:rPr kumimoji="1" lang="ja-JP" altLang="en-US" sz="2800" dirty="0"/>
              <a:t>（数式で表現）する</a:t>
            </a:r>
            <a:endParaRPr kumimoji="1" lang="en" altLang="ja-JP" sz="2800" dirty="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7FB27F20-2964-6540-AD5E-85A22CA37506}"/>
              </a:ext>
            </a:extLst>
          </p:cNvPr>
          <p:cNvSpPr/>
          <p:nvPr/>
        </p:nvSpPr>
        <p:spPr>
          <a:xfrm>
            <a:off x="1015271" y="4514190"/>
            <a:ext cx="1734458" cy="793106"/>
          </a:xfrm>
          <a:prstGeom prst="roundRect">
            <a:avLst>
              <a:gd name="adj" fmla="val 6553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642924-1BAB-A648-9151-D2AD6C0F38ED}"/>
              </a:ext>
            </a:extLst>
          </p:cNvPr>
          <p:cNvSpPr txBox="1"/>
          <p:nvPr/>
        </p:nvSpPr>
        <p:spPr>
          <a:xfrm>
            <a:off x="3055476" y="4314742"/>
            <a:ext cx="1363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知りたい</a:t>
            </a:r>
            <a:endParaRPr kumimoji="1" lang="en-US" altLang="ja-JP" sz="2000" dirty="0"/>
          </a:p>
          <a:p>
            <a:r>
              <a:rPr kumimoji="1" lang="ja-JP" altLang="en-US" sz="2000" b="1" dirty="0"/>
              <a:t>パラメタ</a:t>
            </a:r>
          </a:p>
        </p:txBody>
      </p:sp>
      <p:sp>
        <p:nvSpPr>
          <p:cNvPr id="16" name="吹き出し: 角を丸めた四角形 9">
            <a:extLst>
              <a:ext uri="{FF2B5EF4-FFF2-40B4-BE49-F238E27FC236}">
                <a16:creationId xmlns:a16="http://schemas.microsoft.com/office/drawing/2014/main" id="{E9ADA924-7939-A24B-917A-C3275AD51F2B}"/>
              </a:ext>
            </a:extLst>
          </p:cNvPr>
          <p:cNvSpPr/>
          <p:nvPr/>
        </p:nvSpPr>
        <p:spPr>
          <a:xfrm>
            <a:off x="3032175" y="4248123"/>
            <a:ext cx="1229920" cy="793106"/>
          </a:xfrm>
          <a:prstGeom prst="wedgeRoundRectCallout">
            <a:avLst>
              <a:gd name="adj1" fmla="val -47227"/>
              <a:gd name="adj2" fmla="val 61175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DEE3C654-CBF0-E84C-9D20-44C54CED5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359" y="2723994"/>
            <a:ext cx="5388408" cy="3848863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AAA091-3694-0742-8B4D-C90C41D2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90AFE-E860-304E-A2FE-B681E524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75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77630A-B26B-4A6B-8CCC-63BE0CF0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こんなひとにおすすめ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DDF835-F20F-4ED2-878F-C6C156A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目に見えない特性や傾向を測定したい</a:t>
            </a:r>
            <a:r>
              <a:rPr lang="ja-JP" altLang="en-US"/>
              <a:t>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心理尺度や学力測定のための尺度を作成したい。</a:t>
            </a:r>
            <a:endParaRPr lang="en-US" altLang="ja-JP" dirty="0"/>
          </a:p>
          <a:p>
            <a:pPr lvl="1"/>
            <a:r>
              <a:rPr kumimoji="1" lang="en-US" altLang="ja-JP" dirty="0"/>
              <a:t>IRT</a:t>
            </a:r>
            <a:r>
              <a:rPr kumimoji="1" lang="ja-JP" altLang="en-US"/>
              <a:t>はもともとテストに特化した心理計量モデル</a:t>
            </a:r>
            <a:r>
              <a:rPr kumimoji="1" lang="en-US" altLang="ja-JP" dirty="0"/>
              <a:t>(SEM</a:t>
            </a:r>
            <a:r>
              <a:rPr kumimoji="1" lang="ja-JP" altLang="en-US"/>
              <a:t>や因子分析と一緒に語られることもある</a:t>
            </a:r>
            <a:r>
              <a:rPr kumimoji="1" lang="en-US" altLang="ja-JP" dirty="0"/>
              <a:t>)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/>
              <a:t>教育測定（</a:t>
            </a:r>
            <a:r>
              <a:rPr lang="en-US" altLang="ja-JP" dirty="0"/>
              <a:t>Educational Measurement</a:t>
            </a:r>
            <a:r>
              <a:rPr lang="ja-JP" altLang="en-US"/>
              <a:t>）に興味がある。</a:t>
            </a:r>
            <a:endParaRPr lang="en-US" altLang="ja-JP" dirty="0"/>
          </a:p>
          <a:p>
            <a:pPr lvl="1"/>
            <a:r>
              <a:rPr kumimoji="1" lang="ja-JP" altLang="en-US"/>
              <a:t>アメリカには</a:t>
            </a:r>
            <a:r>
              <a:rPr kumimoji="1" lang="en-US" altLang="ja-JP" dirty="0"/>
              <a:t>ETS</a:t>
            </a:r>
            <a:r>
              <a:rPr kumimoji="1" lang="ja-JP" altLang="en-US"/>
              <a:t>、</a:t>
            </a:r>
            <a:r>
              <a:rPr kumimoji="1" lang="en-US" altLang="ja-JP" dirty="0"/>
              <a:t>ACT</a:t>
            </a:r>
            <a:r>
              <a:rPr kumimoji="1" lang="ja-JP" altLang="en-US"/>
              <a:t>などの大きなテストアセスメントカンパニーが存在するが，日本にはまだ存在しない。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0E46-CCE4-9143-AE0C-F5CEF9C0E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420D42-ED41-A44E-8A86-E323F2D9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5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A888AB-BD80-A440-A2B2-7B27D4AF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パラメタ推定のイメージ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B5BB184-F1CA-AB46-A201-AC1DE1989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253" y="3930099"/>
            <a:ext cx="3567454" cy="2085747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F86E24-8E88-DB4C-BCE3-94211F83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EAF2B6-63AF-E949-85C2-62314EE2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8CF102-5AF5-5E4C-A039-2B3BC349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3" y="1342913"/>
            <a:ext cx="3567454" cy="20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1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07BDCE-001F-CA43-9881-E701BDFE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こんな場所で使われてます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3C6D53-C507-6D4A-AD55-56DAC5B62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PISA</a:t>
            </a:r>
            <a:r>
              <a:rPr kumimoji="1" lang="ja-JP" altLang="en-US"/>
              <a:t>等の国際学力調査</a:t>
            </a:r>
            <a:endParaRPr kumimoji="1" lang="en-US" altLang="ja-JP" dirty="0"/>
          </a:p>
          <a:p>
            <a:r>
              <a:rPr lang="en-US" altLang="ja-JP" dirty="0"/>
              <a:t>IT</a:t>
            </a:r>
            <a:r>
              <a:rPr lang="ja-JP" altLang="en-US"/>
              <a:t>パスポート試験，医療系大学間共用試験</a:t>
            </a:r>
            <a:endParaRPr lang="en-US" altLang="ja-JP" dirty="0"/>
          </a:p>
          <a:p>
            <a:r>
              <a:rPr lang="ja-JP" altLang="en-US"/>
              <a:t>心理検査等の尺度作成</a:t>
            </a:r>
            <a:endParaRPr lang="en-US" altLang="ja-JP" dirty="0"/>
          </a:p>
          <a:p>
            <a:pPr lvl="1"/>
            <a:r>
              <a:rPr lang="ja-JP" altLang="en-US"/>
              <a:t>最近は</a:t>
            </a:r>
            <a:r>
              <a:rPr lang="en-US" altLang="ja-JP" dirty="0"/>
              <a:t>R</a:t>
            </a:r>
            <a:r>
              <a:rPr lang="ja-JP" altLang="en-US"/>
              <a:t>や</a:t>
            </a:r>
            <a:r>
              <a:rPr lang="en-US" altLang="ja-JP" dirty="0"/>
              <a:t>Stan</a:t>
            </a:r>
            <a:r>
              <a:rPr lang="ja-JP" altLang="en-US"/>
              <a:t>のおかげで浸透してきた感じ。</a:t>
            </a:r>
            <a:endParaRPr kumimoji="1" lang="ja-JP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6FD105-14C2-BB4A-BF43-8B82DE66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3E02D6-C2AD-6C4F-BC71-914C75ED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9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F57E76-AC82-BA41-A2E3-22578AE2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IRT</a:t>
            </a:r>
            <a:r>
              <a:rPr lang="ja-JP" altLang="en-US"/>
              <a:t>モデルを使うメリット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0D673-1C14-BC41-9C12-141EA659E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反応パタンに基づいた個人の能力値の推定ができる。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 </a:t>
            </a:r>
            <a:r>
              <a:rPr kumimoji="1" lang="en-US" altLang="ja-JP" dirty="0">
                <a:solidFill>
                  <a:srgbClr val="FF0000"/>
                </a:solidFill>
              </a:rPr>
              <a:t>CAT</a:t>
            </a:r>
            <a:r>
              <a:rPr kumimoji="1" lang="en-US" altLang="ja-JP" dirty="0"/>
              <a:t>(Computer Adaptive Testing)</a:t>
            </a:r>
            <a:r>
              <a:rPr kumimoji="1" lang="ja-JP" altLang="en-US"/>
              <a:t>において，最適な項目選択を逐次推定によって実現できる。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/>
              <a:t>一定の条件を満たせば，異なるテスト</a:t>
            </a:r>
            <a:r>
              <a:rPr lang="en-US" altLang="ja-JP" dirty="0"/>
              <a:t>or</a:t>
            </a:r>
            <a:r>
              <a:rPr lang="ja-JP" altLang="en-US"/>
              <a:t>受検者の得点であっても，直接比較可能にできる（</a:t>
            </a:r>
            <a:r>
              <a:rPr lang="ja-JP" altLang="en-US">
                <a:solidFill>
                  <a:srgbClr val="FF0000"/>
                </a:solidFill>
              </a:rPr>
              <a:t>等化</a:t>
            </a:r>
            <a:r>
              <a:rPr lang="en-US" altLang="ja-JP" dirty="0"/>
              <a:t>, equating</a:t>
            </a:r>
            <a:r>
              <a:rPr lang="ja-JP" altLang="en-US"/>
              <a:t>）。</a:t>
            </a:r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4D4311-69AA-4B46-8345-370376AA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9C10C3-FB92-4E49-B375-8F28D5FC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388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17B74-41EA-C944-B185-21C3E8A0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等化・尺度化の例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E26B62-38D1-4D42-A06A-BCC571D18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3B9970-4286-E949-82E1-77493F7C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52" y="1154844"/>
            <a:ext cx="6254696" cy="524038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64F9A32-409D-1B40-86C0-05375C6016D0}"/>
              </a:ext>
            </a:extLst>
          </p:cNvPr>
          <p:cNvSpPr txBox="1"/>
          <p:nvPr/>
        </p:nvSpPr>
        <p:spPr>
          <a:xfrm>
            <a:off x="0" y="6470730"/>
            <a:ext cx="5460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>
                <a:solidFill>
                  <a:schemeClr val="bg1">
                    <a:lumMod val="50000"/>
                  </a:schemeClr>
                </a:solidFill>
              </a:rPr>
              <a:t>Kolen</a:t>
            </a:r>
            <a:r>
              <a:rPr kumimoji="1" lang="en-US" altLang="ja-JP" sz="1200" dirty="0">
                <a:solidFill>
                  <a:schemeClr val="bg1">
                    <a:lumMod val="50000"/>
                  </a:schemeClr>
                </a:solidFill>
              </a:rPr>
              <a:t> &amp; Brennan (2014). Test Equating, Scaling and Linking. Springer.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AF4D108-5793-4543-8F7C-9E282CF85753}"/>
              </a:ext>
            </a:extLst>
          </p:cNvPr>
          <p:cNvSpPr/>
          <p:nvPr/>
        </p:nvSpPr>
        <p:spPr>
          <a:xfrm>
            <a:off x="4474889" y="1276753"/>
            <a:ext cx="3461047" cy="364757"/>
          </a:xfrm>
          <a:prstGeom prst="roundRect">
            <a:avLst>
              <a:gd name="adj" fmla="val 8415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/>
              <a:t>テストが測定する構成概念上の値＝尺度得点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96D01C8-9542-D944-81D0-13861A353B1C}"/>
              </a:ext>
            </a:extLst>
          </p:cNvPr>
          <p:cNvSpPr/>
          <p:nvPr/>
        </p:nvSpPr>
        <p:spPr>
          <a:xfrm>
            <a:off x="3618610" y="1394863"/>
            <a:ext cx="324740" cy="47603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6B50C177-CCFB-7444-B9A6-912B68D2A8E6}"/>
              </a:ext>
            </a:extLst>
          </p:cNvPr>
          <p:cNvSpPr/>
          <p:nvPr/>
        </p:nvSpPr>
        <p:spPr>
          <a:xfrm>
            <a:off x="186584" y="5268771"/>
            <a:ext cx="4821252" cy="654247"/>
          </a:xfrm>
          <a:prstGeom prst="roundRect">
            <a:avLst>
              <a:gd name="adj" fmla="val 8415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受検者の能力値と項目の困難度（難しさ）が同一の尺度上で表現できる。</a:t>
            </a:r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796C724F-6B90-0E45-B953-91BF9E5C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2019/5/18 @ Sendai.R</a:t>
            </a:r>
            <a:endParaRPr kumimoji="1" lang="ja-JP" altLang="en-US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70888174-0FA1-A243-9E81-2377D3AC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BB25-C504-48CE-AD21-66B001DFD4D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4985691"/>
      </p:ext>
    </p:extLst>
  </p:cSld>
  <p:clrMapOvr>
    <a:masterClrMapping/>
  </p:clrMapOvr>
</p:sld>
</file>

<file path=ppt/theme/theme1.xml><?xml version="1.0" encoding="utf-8"?>
<a:theme xmlns:a="http://schemas.openxmlformats.org/drawingml/2006/main" name="デフォルト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uniformed">
      <a:majorFont>
        <a:latin typeface="Meiryo UI"/>
        <a:ea typeface="メイリオ"/>
        <a:cs typeface=""/>
      </a:majorFont>
      <a:minorFont>
        <a:latin typeface="Meiryo UI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1190</Words>
  <Application>Microsoft Macintosh PowerPoint</Application>
  <PresentationFormat>画面に合わせる (4:3)</PresentationFormat>
  <Paragraphs>157</Paragraphs>
  <Slides>21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Meiryo UI</vt:lpstr>
      <vt:lpstr>游ゴシック</vt:lpstr>
      <vt:lpstr>Arial</vt:lpstr>
      <vt:lpstr>Bradley Hand ITC</vt:lpstr>
      <vt:lpstr>Cambria Math</vt:lpstr>
      <vt:lpstr>デフォルトテーマ</vt:lpstr>
      <vt:lpstr>Rによる 多母集団IRT分析</vt:lpstr>
      <vt:lpstr>自己紹介</vt:lpstr>
      <vt:lpstr>Direct Marketing</vt:lpstr>
      <vt:lpstr>IRTとは</vt:lpstr>
      <vt:lpstr>こんなひとにおすすめ</vt:lpstr>
      <vt:lpstr>パラメタ推定のイメージ</vt:lpstr>
      <vt:lpstr>こんな場所で使われてます</vt:lpstr>
      <vt:lpstr>IRTモデルを使うメリット</vt:lpstr>
      <vt:lpstr>等化・尺度化の例</vt:lpstr>
      <vt:lpstr>CATのイメージ</vt:lpstr>
      <vt:lpstr>1．項目反応理論</vt:lpstr>
      <vt:lpstr>IRTの歴史</vt:lpstr>
      <vt:lpstr>基本的なモデル</vt:lpstr>
      <vt:lpstr>PowerPoint プレゼンテーション</vt:lpstr>
      <vt:lpstr>パラメタの推定</vt:lpstr>
      <vt:lpstr>PowerPoint プレゼンテーション</vt:lpstr>
      <vt:lpstr>パラメタ推定時の注意点</vt:lpstr>
      <vt:lpstr>テスト特性曲線</vt:lpstr>
      <vt:lpstr>2．IRT分析 by R</vt:lpstr>
      <vt:lpstr>mirtパッケージ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Rによる 多母集団IRT分析</dc:title>
  <dc:creator>澁谷 拓巳</dc:creator>
  <cp:lastModifiedBy>SHIBUYA Takumi</cp:lastModifiedBy>
  <cp:revision>34</cp:revision>
  <dcterms:created xsi:type="dcterms:W3CDTF">2019-04-10T05:02:21Z</dcterms:created>
  <dcterms:modified xsi:type="dcterms:W3CDTF">2019-05-09T14:27:44Z</dcterms:modified>
</cp:coreProperties>
</file>